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3" d="100"/>
          <a:sy n="83" d="100"/>
        </p:scale>
        <p:origin x="-456"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579CE46-172B-4AAD-86A8-D9A636C8581A}" type="datetimeFigureOut">
              <a:rPr lang="en-US" smtClean="0"/>
              <a:pPr/>
              <a:t>10/15/2009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64D500-4B04-4BCA-92D5-445274322AF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79CE46-172B-4AAD-86A8-D9A636C8581A}" type="datetimeFigureOut">
              <a:rPr lang="en-US" smtClean="0"/>
              <a:pPr/>
              <a:t>10/15/2009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64D500-4B04-4BCA-92D5-445274322AF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79CE46-172B-4AAD-86A8-D9A636C8581A}" type="datetimeFigureOut">
              <a:rPr lang="en-US" smtClean="0"/>
              <a:pPr/>
              <a:t>10/15/2009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64D500-4B04-4BCA-92D5-445274322AF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79CE46-172B-4AAD-86A8-D9A636C8581A}" type="datetimeFigureOut">
              <a:rPr lang="en-US" smtClean="0"/>
              <a:pPr/>
              <a:t>10/15/2009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64D500-4B04-4BCA-92D5-445274322AF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79CE46-172B-4AAD-86A8-D9A636C8581A}" type="datetimeFigureOut">
              <a:rPr lang="en-US" smtClean="0"/>
              <a:pPr/>
              <a:t>10/15/2009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64D500-4B04-4BCA-92D5-445274322AF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579CE46-172B-4AAD-86A8-D9A636C8581A}" type="datetimeFigureOut">
              <a:rPr lang="en-US" smtClean="0"/>
              <a:pPr/>
              <a:t>10/15/2009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64D500-4B04-4BCA-92D5-445274322AF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579CE46-172B-4AAD-86A8-D9A636C8581A}" type="datetimeFigureOut">
              <a:rPr lang="en-US" smtClean="0"/>
              <a:pPr/>
              <a:t>10/15/2009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64D500-4B04-4BCA-92D5-445274322AF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579CE46-172B-4AAD-86A8-D9A636C8581A}" type="datetimeFigureOut">
              <a:rPr lang="en-US" smtClean="0"/>
              <a:pPr/>
              <a:t>10/15/2009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64D500-4B04-4BCA-92D5-445274322AF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79CE46-172B-4AAD-86A8-D9A636C8581A}" type="datetimeFigureOut">
              <a:rPr lang="en-US" smtClean="0"/>
              <a:pPr/>
              <a:t>10/15/2009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64D500-4B04-4BCA-92D5-445274322AF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79CE46-172B-4AAD-86A8-D9A636C8581A}" type="datetimeFigureOut">
              <a:rPr lang="en-US" smtClean="0"/>
              <a:pPr/>
              <a:t>10/15/2009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64D500-4B04-4BCA-92D5-445274322AF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79CE46-172B-4AAD-86A8-D9A636C8581A}" type="datetimeFigureOut">
              <a:rPr lang="en-US" smtClean="0"/>
              <a:pPr/>
              <a:t>10/15/2009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64D500-4B04-4BCA-92D5-445274322AF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A603AB"/>
            </a:gs>
            <a:gs pos="21001">
              <a:srgbClr val="0819FB"/>
            </a:gs>
            <a:gs pos="35001">
              <a:srgbClr val="1A8D48"/>
            </a:gs>
            <a:gs pos="52000">
              <a:srgbClr val="FFFF00"/>
            </a:gs>
            <a:gs pos="73000">
              <a:srgbClr val="EE3F17"/>
            </a:gs>
            <a:gs pos="88000">
              <a:srgbClr val="E81766"/>
            </a:gs>
            <a:gs pos="100000">
              <a:srgbClr val="A603A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79CE46-172B-4AAD-86A8-D9A636C8581A}" type="datetimeFigureOut">
              <a:rPr lang="en-US" smtClean="0"/>
              <a:pPr/>
              <a:t>10/15/2009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64D500-4B04-4BCA-92D5-445274322AF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105400"/>
            <a:ext cx="6400800" cy="1752600"/>
          </a:xfrm>
        </p:spPr>
        <p:txBody>
          <a:bodyPr/>
          <a:lstStyle/>
          <a:p>
            <a:pPr algn="l"/>
            <a:r>
              <a:rPr lang="en-US" dirty="0" smtClean="0">
                <a:solidFill>
                  <a:srgbClr val="0070C0"/>
                </a:solidFill>
              </a:rPr>
              <a:t>Billy Costello</a:t>
            </a:r>
          </a:p>
          <a:p>
            <a:pPr algn="l"/>
            <a:r>
              <a:rPr lang="en-US" dirty="0" smtClean="0">
                <a:solidFill>
                  <a:srgbClr val="0070C0"/>
                </a:solidFill>
              </a:rPr>
              <a:t>Nick </a:t>
            </a:r>
            <a:r>
              <a:rPr lang="en-US" dirty="0" err="1" smtClean="0">
                <a:solidFill>
                  <a:srgbClr val="0070C0"/>
                </a:solidFill>
              </a:rPr>
              <a:t>Poplawski</a:t>
            </a:r>
            <a:endParaRPr lang="en-US" dirty="0">
              <a:solidFill>
                <a:srgbClr val="0070C0"/>
              </a:solidFill>
            </a:endParaRPr>
          </a:p>
          <a:p>
            <a:pPr algn="l"/>
            <a:r>
              <a:rPr lang="en-US" dirty="0" err="1" smtClean="0">
                <a:solidFill>
                  <a:srgbClr val="0070C0"/>
                </a:solidFill>
              </a:rPr>
              <a:t>Preeya</a:t>
            </a:r>
            <a:r>
              <a:rPr lang="en-US" dirty="0" smtClean="0">
                <a:solidFill>
                  <a:srgbClr val="0070C0"/>
                </a:solidFill>
              </a:rPr>
              <a:t> </a:t>
            </a:r>
            <a:r>
              <a:rPr lang="en-US" dirty="0" err="1" smtClean="0">
                <a:solidFill>
                  <a:srgbClr val="0070C0"/>
                </a:solidFill>
              </a:rPr>
              <a:t>Achari</a:t>
            </a:r>
            <a:endParaRPr lang="en-US" dirty="0">
              <a:solidFill>
                <a:srgbClr val="0070C0"/>
              </a:solidFill>
            </a:endParaRPr>
          </a:p>
        </p:txBody>
      </p:sp>
      <p:sp>
        <p:nvSpPr>
          <p:cNvPr id="4" name="Rectangle 3"/>
          <p:cNvSpPr/>
          <p:nvPr/>
        </p:nvSpPr>
        <p:spPr>
          <a:xfrm rot="21270616">
            <a:off x="-154966" y="2743944"/>
            <a:ext cx="9516515" cy="769441"/>
          </a:xfrm>
          <a:prstGeom prst="rect">
            <a:avLst/>
          </a:prstGeom>
          <a:noFill/>
        </p:spPr>
        <p:txBody>
          <a:bodyPr wrap="none" lIns="91440" tIns="45720" rIns="91440" bIns="45720">
            <a:spAutoFit/>
          </a:bodyPr>
          <a:lstStyle/>
          <a:p>
            <a:pPr algn="ctr"/>
            <a:r>
              <a:rPr lang="en-US" sz="43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070C0"/>
                </a:solidFill>
                <a:effectLst>
                  <a:outerShdw blurRad="41275" dist="12700" dir="12000000" algn="tl" rotWithShape="0">
                    <a:srgbClr val="000000">
                      <a:alpha val="40000"/>
                    </a:srgbClr>
                  </a:outerShdw>
                </a:effectLst>
              </a:rPr>
              <a:t>How Ecosystems Are Different and Alike</a:t>
            </a:r>
            <a:endParaRPr lang="en-US" sz="43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070C0"/>
              </a:solidFill>
              <a:effectLst>
                <a:outerShdw blurRad="41275" dist="12700" dir="12000000" algn="tl" rotWithShape="0">
                  <a:srgbClr val="000000">
                    <a:alpha val="40000"/>
                  </a:srgbClr>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268884" cy="861774"/>
          </a:xfrm>
          <a:prstGeom prst="rect">
            <a:avLst/>
          </a:prstGeom>
          <a:noFill/>
        </p:spPr>
        <p:txBody>
          <a:bodyPr wrap="none" lIns="91440" tIns="45720" rIns="91440" bIns="45720">
            <a:spAutoFit/>
          </a:bodyPr>
          <a:lstStyle/>
          <a:p>
            <a:pPr algn="ctr"/>
            <a:r>
              <a:rPr lang="en-US" sz="50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070C0"/>
                </a:solidFill>
                <a:effectLst>
                  <a:outerShdw blurRad="41275" dist="12700" dir="12000000" algn="tl" rotWithShape="0">
                    <a:srgbClr val="000000">
                      <a:alpha val="40000"/>
                    </a:srgbClr>
                  </a:outerShdw>
                </a:effectLst>
              </a:rPr>
              <a:t>Ecosystems; Different or th</a:t>
            </a:r>
            <a:r>
              <a:rPr lang="en-US" sz="50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070C0"/>
                </a:solidFill>
                <a:effectLst>
                  <a:outerShdw blurRad="41275" dist="12700" dir="12000000" algn="tl" rotWithShape="0">
                    <a:srgbClr val="000000">
                      <a:alpha val="40000"/>
                    </a:srgbClr>
                  </a:outerShdw>
                </a:effectLst>
              </a:rPr>
              <a:t>e Same</a:t>
            </a:r>
            <a:endParaRPr lang="en-US" sz="50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070C0"/>
              </a:solidFill>
              <a:effectLst>
                <a:outerShdw blurRad="41275" dist="12700" dir="12000000" algn="tl" rotWithShape="0">
                  <a:srgbClr val="000000">
                    <a:alpha val="40000"/>
                  </a:srgbClr>
                </a:outerShdw>
              </a:effectLst>
            </a:endParaRPr>
          </a:p>
        </p:txBody>
      </p:sp>
      <p:sp>
        <p:nvSpPr>
          <p:cNvPr id="7" name="TextBox 6"/>
          <p:cNvSpPr txBox="1"/>
          <p:nvPr/>
        </p:nvSpPr>
        <p:spPr>
          <a:xfrm>
            <a:off x="304800" y="914400"/>
            <a:ext cx="8686800" cy="2677656"/>
          </a:xfrm>
          <a:prstGeom prst="rect">
            <a:avLst/>
          </a:prstGeom>
          <a:noFill/>
        </p:spPr>
        <p:txBody>
          <a:bodyPr wrap="square" rtlCol="0">
            <a:spAutoFit/>
          </a:bodyPr>
          <a:lstStyle/>
          <a:p>
            <a:r>
              <a:rPr lang="en-US" sz="2800" dirty="0">
                <a:solidFill>
                  <a:srgbClr val="0070C0"/>
                </a:solidFill>
              </a:rPr>
              <a:t>	</a:t>
            </a:r>
            <a:r>
              <a:rPr lang="en-US" sz="2800" dirty="0" smtClean="0">
                <a:solidFill>
                  <a:srgbClr val="002060"/>
                </a:solidFill>
              </a:rPr>
              <a:t>Many people don’t realize how ecosystems are similar.  Most people just say, “The desert has sand and the arctic has snow.  They are totally different.”  They were wrong.  Even opposites always have something different.  We are going to prove that to you with these environments. </a:t>
            </a:r>
            <a:endParaRPr lang="en-US" sz="2800" dirty="0">
              <a:solidFill>
                <a:srgbClr val="002060"/>
              </a:solidFill>
            </a:endParaRPr>
          </a:p>
        </p:txBody>
      </p:sp>
      <p:pic>
        <p:nvPicPr>
          <p:cNvPr id="10" name="Picture 9" descr="cloud-forest.jpg"/>
          <p:cNvPicPr>
            <a:picLocks noChangeAspect="1"/>
          </p:cNvPicPr>
          <p:nvPr/>
        </p:nvPicPr>
        <p:blipFill>
          <a:blip r:embed="rId2" cstate="print"/>
          <a:stretch>
            <a:fillRect/>
          </a:stretch>
        </p:blipFill>
        <p:spPr>
          <a:xfrm>
            <a:off x="228600" y="3657600"/>
            <a:ext cx="2590800" cy="1943100"/>
          </a:xfrm>
          <a:prstGeom prst="rect">
            <a:avLst/>
          </a:prstGeom>
        </p:spPr>
      </p:pic>
      <p:pic>
        <p:nvPicPr>
          <p:cNvPr id="11" name="Picture 10" descr="desert.jpg"/>
          <p:cNvPicPr>
            <a:picLocks noChangeAspect="1"/>
          </p:cNvPicPr>
          <p:nvPr/>
        </p:nvPicPr>
        <p:blipFill>
          <a:blip r:embed="rId3" cstate="print"/>
          <a:stretch>
            <a:fillRect/>
          </a:stretch>
        </p:blipFill>
        <p:spPr>
          <a:xfrm>
            <a:off x="3276600" y="3657600"/>
            <a:ext cx="2762655" cy="1828800"/>
          </a:xfrm>
          <a:prstGeom prst="rect">
            <a:avLst/>
          </a:prstGeom>
        </p:spPr>
      </p:pic>
      <p:pic>
        <p:nvPicPr>
          <p:cNvPr id="12" name="Picture 11" descr="ww.jpg"/>
          <p:cNvPicPr>
            <a:picLocks noChangeAspect="1"/>
          </p:cNvPicPr>
          <p:nvPr/>
        </p:nvPicPr>
        <p:blipFill>
          <a:blip r:embed="rId4" cstate="print"/>
          <a:stretch>
            <a:fillRect/>
          </a:stretch>
        </p:blipFill>
        <p:spPr>
          <a:xfrm>
            <a:off x="6324600" y="3505200"/>
            <a:ext cx="2641600" cy="1981200"/>
          </a:xfrm>
          <a:prstGeom prst="rect">
            <a:avLst/>
          </a:prstGeom>
        </p:spPr>
      </p:pic>
      <p:sp>
        <p:nvSpPr>
          <p:cNvPr id="13" name="TextBox 12"/>
          <p:cNvSpPr txBox="1"/>
          <p:nvPr/>
        </p:nvSpPr>
        <p:spPr>
          <a:xfrm>
            <a:off x="609600" y="5791200"/>
            <a:ext cx="2667000" cy="523220"/>
          </a:xfrm>
          <a:prstGeom prst="rect">
            <a:avLst/>
          </a:prstGeom>
          <a:noFill/>
        </p:spPr>
        <p:txBody>
          <a:bodyPr wrap="square" rtlCol="0">
            <a:spAutoFit/>
          </a:bodyPr>
          <a:lstStyle/>
          <a:p>
            <a:r>
              <a:rPr lang="en-US" sz="2800" dirty="0" smtClean="0"/>
              <a:t>Rainforest</a:t>
            </a:r>
            <a:endParaRPr lang="en-US" sz="2800" dirty="0"/>
          </a:p>
        </p:txBody>
      </p:sp>
      <p:sp>
        <p:nvSpPr>
          <p:cNvPr id="14" name="TextBox 13"/>
          <p:cNvSpPr txBox="1"/>
          <p:nvPr/>
        </p:nvSpPr>
        <p:spPr>
          <a:xfrm>
            <a:off x="3886200" y="5791200"/>
            <a:ext cx="2590800" cy="523220"/>
          </a:xfrm>
          <a:prstGeom prst="rect">
            <a:avLst/>
          </a:prstGeom>
          <a:noFill/>
        </p:spPr>
        <p:txBody>
          <a:bodyPr wrap="square" rtlCol="0">
            <a:spAutoFit/>
          </a:bodyPr>
          <a:lstStyle/>
          <a:p>
            <a:r>
              <a:rPr lang="en-US" sz="2800" dirty="0" smtClean="0"/>
              <a:t>Desert</a:t>
            </a:r>
            <a:endParaRPr lang="en-US" sz="2800" dirty="0"/>
          </a:p>
        </p:txBody>
      </p:sp>
      <p:sp>
        <p:nvSpPr>
          <p:cNvPr id="15" name="TextBox 14"/>
          <p:cNvSpPr txBox="1"/>
          <p:nvPr/>
        </p:nvSpPr>
        <p:spPr>
          <a:xfrm>
            <a:off x="6858000" y="5715000"/>
            <a:ext cx="2667000" cy="523220"/>
          </a:xfrm>
          <a:prstGeom prst="rect">
            <a:avLst/>
          </a:prstGeom>
          <a:noFill/>
        </p:spPr>
        <p:txBody>
          <a:bodyPr wrap="square" rtlCol="0">
            <a:spAutoFit/>
          </a:bodyPr>
          <a:lstStyle/>
          <a:p>
            <a:r>
              <a:rPr lang="en-US" sz="2800" dirty="0" smtClean="0"/>
              <a:t>Forest</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1000" fill="hold"/>
                                        <p:tgtEl>
                                          <p:spTgt spid="10"/>
                                        </p:tgtEl>
                                        <p:attrNameLst>
                                          <p:attrName>ppt_x</p:attrName>
                                        </p:attrNameLst>
                                      </p:cBhvr>
                                      <p:tavLst>
                                        <p:tav tm="0">
                                          <p:val>
                                            <p:strVal val="#ppt_x"/>
                                          </p:val>
                                        </p:tav>
                                        <p:tav tm="100000">
                                          <p:val>
                                            <p:strVal val="#ppt_x"/>
                                          </p:val>
                                        </p:tav>
                                      </p:tavLst>
                                    </p:anim>
                                    <p:anim calcmode="lin" valueType="num">
                                      <p:cBhvr additive="base">
                                        <p:cTn id="8" dur="10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blinds(horizontal)">
                                      <p:cBhvr>
                                        <p:cTn id="13" dur="500"/>
                                        <p:tgtEl>
                                          <p:spTgt spid="13"/>
                                        </p:tgtEl>
                                      </p:cBhvr>
                                    </p:animEffect>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diamond(in)">
                                      <p:cBhvr>
                                        <p:cTn id="18" dur="20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checkerboard(across)">
                                      <p:cBhvr>
                                        <p:cTn id="23" dur="500"/>
                                        <p:tgtEl>
                                          <p:spTgt spid="14"/>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2000"/>
                                        <p:tgtEl>
                                          <p:spTgt spid="12"/>
                                        </p:tgtEl>
                                      </p:cBhvr>
                                    </p:animEffect>
                                  </p:childTnLst>
                                </p:cTn>
                              </p:par>
                            </p:childTnLst>
                          </p:cTn>
                        </p:par>
                      </p:childTnLst>
                    </p:cTn>
                  </p:par>
                  <p:par>
                    <p:cTn id="29" fill="hold">
                      <p:stCondLst>
                        <p:cond delay="indefinite"/>
                      </p:stCondLst>
                      <p:childTnLst>
                        <p:par>
                          <p:cTn id="30" fill="hold">
                            <p:stCondLst>
                              <p:cond delay="0"/>
                            </p:stCondLst>
                            <p:childTnLst>
                              <p:par>
                                <p:cTn id="31" presetID="55" presetClass="entr" presetSubtype="0"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anim calcmode="lin" valueType="num">
                                      <p:cBhvr>
                                        <p:cTn id="33" dur="1000" fill="hold"/>
                                        <p:tgtEl>
                                          <p:spTgt spid="15"/>
                                        </p:tgtEl>
                                        <p:attrNameLst>
                                          <p:attrName>ppt_w</p:attrName>
                                        </p:attrNameLst>
                                      </p:cBhvr>
                                      <p:tavLst>
                                        <p:tav tm="0">
                                          <p:val>
                                            <p:strVal val="#ppt_w*0.70"/>
                                          </p:val>
                                        </p:tav>
                                        <p:tav tm="100000">
                                          <p:val>
                                            <p:strVal val="#ppt_w"/>
                                          </p:val>
                                        </p:tav>
                                      </p:tavLst>
                                    </p:anim>
                                    <p:anim calcmode="lin" valueType="num">
                                      <p:cBhvr>
                                        <p:cTn id="34" dur="1000" fill="hold"/>
                                        <p:tgtEl>
                                          <p:spTgt spid="15"/>
                                        </p:tgtEl>
                                        <p:attrNameLst>
                                          <p:attrName>ppt_h</p:attrName>
                                        </p:attrNameLst>
                                      </p:cBhvr>
                                      <p:tavLst>
                                        <p:tav tm="0">
                                          <p:val>
                                            <p:strVal val="#ppt_h"/>
                                          </p:val>
                                        </p:tav>
                                        <p:tav tm="100000">
                                          <p:val>
                                            <p:strVal val="#ppt_h"/>
                                          </p:val>
                                        </p:tav>
                                      </p:tavLst>
                                    </p:anim>
                                    <p:animEffect transition="in" filter="fade">
                                      <p:cBhvr>
                                        <p:cTn id="35"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51000">
              <a:srgbClr val="A603AB">
                <a:alpha val="80000"/>
              </a:srgbClr>
            </a:gs>
            <a:gs pos="21001">
              <a:srgbClr val="0819FB"/>
            </a:gs>
            <a:gs pos="35001">
              <a:srgbClr val="1A8D48"/>
            </a:gs>
            <a:gs pos="52000">
              <a:srgbClr val="FFFF00"/>
            </a:gs>
            <a:gs pos="73000">
              <a:srgbClr val="EE3F17"/>
            </a:gs>
            <a:gs pos="88000">
              <a:srgbClr val="E81766"/>
            </a:gs>
            <a:gs pos="100000">
              <a:srgbClr val="A603AB"/>
            </a:gs>
          </a:gsLst>
          <a:lin ang="2700000" scaled="1"/>
          <a:tileRect/>
        </a:gradFill>
        <a:effectLst/>
      </p:bgPr>
    </p:bg>
    <p:spTree>
      <p:nvGrpSpPr>
        <p:cNvPr id="1" name=""/>
        <p:cNvGrpSpPr/>
        <p:nvPr/>
      </p:nvGrpSpPr>
      <p:grpSpPr>
        <a:xfrm>
          <a:off x="0" y="0"/>
          <a:ext cx="0" cy="0"/>
          <a:chOff x="0" y="0"/>
          <a:chExt cx="0" cy="0"/>
        </a:xfrm>
      </p:grpSpPr>
      <p:cxnSp>
        <p:nvCxnSpPr>
          <p:cNvPr id="6" name="Straight Connector 5"/>
          <p:cNvCxnSpPr/>
          <p:nvPr/>
        </p:nvCxnSpPr>
        <p:spPr>
          <a:xfrm rot="16200000" flipH="1">
            <a:off x="3181614" y="2419614"/>
            <a:ext cx="3961872" cy="1866900"/>
          </a:xfrm>
          <a:prstGeom prst="line">
            <a:avLst/>
          </a:prstGeom>
        </p:spPr>
        <p:style>
          <a:lnRef idx="1">
            <a:schemeClr val="accent1"/>
          </a:lnRef>
          <a:fillRef idx="0">
            <a:schemeClr val="accent1"/>
          </a:fillRef>
          <a:effectRef idx="0">
            <a:schemeClr val="accent1"/>
          </a:effectRef>
          <a:fontRef idx="minor">
            <a:schemeClr val="tx1"/>
          </a:fontRef>
        </p:style>
      </p:cxnSp>
      <p:sp>
        <p:nvSpPr>
          <p:cNvPr id="11" name="Oval 10"/>
          <p:cNvSpPr/>
          <p:nvPr/>
        </p:nvSpPr>
        <p:spPr>
          <a:xfrm>
            <a:off x="228600" y="0"/>
            <a:ext cx="4419600" cy="4495800"/>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p:cNvSpPr/>
          <p:nvPr/>
        </p:nvSpPr>
        <p:spPr>
          <a:xfrm>
            <a:off x="4114800" y="-152400"/>
            <a:ext cx="4800600" cy="45720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2667000" y="2971800"/>
            <a:ext cx="4038600" cy="38862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2362200" y="1143000"/>
            <a:ext cx="4648200" cy="37338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3962400" y="1295400"/>
            <a:ext cx="1524000" cy="381000"/>
          </a:xfrm>
          <a:prstGeom prst="rect">
            <a:avLst/>
          </a:prstGeom>
          <a:noFill/>
        </p:spPr>
        <p:txBody>
          <a:bodyPr wrap="square" rtlCol="0">
            <a:spAutoFit/>
          </a:bodyPr>
          <a:lstStyle/>
          <a:p>
            <a:r>
              <a:rPr lang="en-US" dirty="0" smtClean="0">
                <a:solidFill>
                  <a:srgbClr val="7030A0"/>
                </a:solidFill>
              </a:rPr>
              <a:t>Similarities</a:t>
            </a:r>
            <a:endParaRPr lang="en-US" dirty="0">
              <a:solidFill>
                <a:srgbClr val="7030A0"/>
              </a:solidFill>
            </a:endParaRPr>
          </a:p>
        </p:txBody>
      </p:sp>
      <p:sp>
        <p:nvSpPr>
          <p:cNvPr id="8" name="TextBox 7"/>
          <p:cNvSpPr txBox="1"/>
          <p:nvPr/>
        </p:nvSpPr>
        <p:spPr>
          <a:xfrm>
            <a:off x="1905000" y="152400"/>
            <a:ext cx="1524000" cy="369332"/>
          </a:xfrm>
          <a:prstGeom prst="rect">
            <a:avLst/>
          </a:prstGeom>
          <a:noFill/>
        </p:spPr>
        <p:txBody>
          <a:bodyPr wrap="square" rtlCol="0">
            <a:spAutoFit/>
          </a:bodyPr>
          <a:lstStyle/>
          <a:p>
            <a:r>
              <a:rPr lang="en-US" dirty="0" smtClean="0">
                <a:solidFill>
                  <a:schemeClr val="accent6"/>
                </a:solidFill>
              </a:rPr>
              <a:t>Rainforest</a:t>
            </a:r>
            <a:endParaRPr lang="en-US" dirty="0">
              <a:solidFill>
                <a:schemeClr val="accent6"/>
              </a:solidFill>
            </a:endParaRPr>
          </a:p>
        </p:txBody>
      </p:sp>
      <p:sp>
        <p:nvSpPr>
          <p:cNvPr id="9" name="TextBox 8"/>
          <p:cNvSpPr txBox="1"/>
          <p:nvPr/>
        </p:nvSpPr>
        <p:spPr>
          <a:xfrm>
            <a:off x="4114800" y="4800600"/>
            <a:ext cx="2362200" cy="381000"/>
          </a:xfrm>
          <a:prstGeom prst="rect">
            <a:avLst/>
          </a:prstGeom>
          <a:noFill/>
        </p:spPr>
        <p:txBody>
          <a:bodyPr wrap="square" rtlCol="0">
            <a:spAutoFit/>
          </a:bodyPr>
          <a:lstStyle/>
          <a:p>
            <a:r>
              <a:rPr lang="en-US" dirty="0" smtClean="0">
                <a:solidFill>
                  <a:srgbClr val="FF0000"/>
                </a:solidFill>
              </a:rPr>
              <a:t>Forest</a:t>
            </a:r>
            <a:endParaRPr lang="en-US" dirty="0">
              <a:solidFill>
                <a:srgbClr val="FF0000"/>
              </a:solidFill>
            </a:endParaRPr>
          </a:p>
        </p:txBody>
      </p:sp>
      <p:sp>
        <p:nvSpPr>
          <p:cNvPr id="10" name="TextBox 9"/>
          <p:cNvSpPr txBox="1"/>
          <p:nvPr/>
        </p:nvSpPr>
        <p:spPr>
          <a:xfrm>
            <a:off x="5638800" y="0"/>
            <a:ext cx="1828800" cy="369332"/>
          </a:xfrm>
          <a:prstGeom prst="rect">
            <a:avLst/>
          </a:prstGeom>
          <a:noFill/>
        </p:spPr>
        <p:txBody>
          <a:bodyPr wrap="square" rtlCol="0">
            <a:spAutoFit/>
          </a:bodyPr>
          <a:lstStyle/>
          <a:p>
            <a:r>
              <a:rPr lang="en-US" dirty="0" smtClean="0">
                <a:solidFill>
                  <a:srgbClr val="FFFF00"/>
                </a:solidFill>
              </a:rPr>
              <a:t>Desert</a:t>
            </a:r>
            <a:endParaRPr lang="en-US" dirty="0">
              <a:solidFill>
                <a:srgbClr val="FFFF00"/>
              </a:solidFill>
            </a:endParaRPr>
          </a:p>
        </p:txBody>
      </p:sp>
      <p:sp>
        <p:nvSpPr>
          <p:cNvPr id="14" name="TextBox 13"/>
          <p:cNvSpPr txBox="1"/>
          <p:nvPr/>
        </p:nvSpPr>
        <p:spPr>
          <a:xfrm>
            <a:off x="914400" y="457200"/>
            <a:ext cx="2895600" cy="1569660"/>
          </a:xfrm>
          <a:prstGeom prst="rect">
            <a:avLst/>
          </a:prstGeom>
          <a:noFill/>
        </p:spPr>
        <p:txBody>
          <a:bodyPr wrap="square" rtlCol="0">
            <a:spAutoFit/>
          </a:bodyPr>
          <a:lstStyle/>
          <a:p>
            <a:r>
              <a:rPr lang="en-US" sz="1200" dirty="0" smtClean="0">
                <a:solidFill>
                  <a:schemeClr val="accent6">
                    <a:lumMod val="75000"/>
                  </a:schemeClr>
                </a:solidFill>
              </a:rPr>
              <a:t>The rainforest usually has taller trees than average.   It gets more precipitation than  most other ecosystems.  It has more exotic animals than the forest.  It could  be  extremely hot during the day and freezing cold during the night.  Home to the</a:t>
            </a:r>
          </a:p>
          <a:p>
            <a:r>
              <a:rPr lang="en-US" sz="1200" dirty="0" smtClean="0">
                <a:solidFill>
                  <a:schemeClr val="accent6">
                    <a:lumMod val="75000"/>
                  </a:schemeClr>
                </a:solidFill>
              </a:rPr>
              <a:t>world’s  largest flower.   </a:t>
            </a:r>
          </a:p>
          <a:p>
            <a:endParaRPr lang="en-US" sz="1200" dirty="0" smtClean="0">
              <a:solidFill>
                <a:schemeClr val="accent6">
                  <a:lumMod val="75000"/>
                </a:schemeClr>
              </a:solidFill>
            </a:endParaRPr>
          </a:p>
        </p:txBody>
      </p:sp>
      <p:sp>
        <p:nvSpPr>
          <p:cNvPr id="15" name="TextBox 14"/>
          <p:cNvSpPr txBox="1"/>
          <p:nvPr/>
        </p:nvSpPr>
        <p:spPr>
          <a:xfrm>
            <a:off x="5029200" y="228600"/>
            <a:ext cx="3352800" cy="1384995"/>
          </a:xfrm>
          <a:prstGeom prst="rect">
            <a:avLst/>
          </a:prstGeom>
          <a:noFill/>
        </p:spPr>
        <p:txBody>
          <a:bodyPr wrap="square" rtlCol="0">
            <a:spAutoFit/>
          </a:bodyPr>
          <a:lstStyle/>
          <a:p>
            <a:r>
              <a:rPr lang="en-US" sz="1200" dirty="0" smtClean="0">
                <a:solidFill>
                  <a:srgbClr val="FFFF00"/>
                </a:solidFill>
              </a:rPr>
              <a:t>Unlike the rainforest the desert is very dry.   It has almost no plants and no humidity.   Most of the worlds mountain lions take refuge in the deserts. And also the good looking background of the mountains lie in this area.  There is some            </a:t>
            </a:r>
          </a:p>
          <a:p>
            <a:r>
              <a:rPr lang="en-US" sz="1200" dirty="0" smtClean="0">
                <a:solidFill>
                  <a:srgbClr val="FFFF00"/>
                </a:solidFill>
              </a:rPr>
              <a:t>               rain in the desert , but it evaporates           before it                 before it hits the ground.</a:t>
            </a:r>
            <a:endParaRPr lang="en-US" sz="1200" dirty="0">
              <a:solidFill>
                <a:srgbClr val="FFFF00"/>
              </a:solidFill>
            </a:endParaRPr>
          </a:p>
        </p:txBody>
      </p:sp>
      <p:sp>
        <p:nvSpPr>
          <p:cNvPr id="18" name="TextBox 17"/>
          <p:cNvSpPr txBox="1"/>
          <p:nvPr/>
        </p:nvSpPr>
        <p:spPr>
          <a:xfrm>
            <a:off x="3429000" y="1676400"/>
            <a:ext cx="2514600" cy="2123658"/>
          </a:xfrm>
          <a:prstGeom prst="rect">
            <a:avLst/>
          </a:prstGeom>
          <a:noFill/>
        </p:spPr>
        <p:txBody>
          <a:bodyPr wrap="square" rtlCol="0">
            <a:spAutoFit/>
          </a:bodyPr>
          <a:lstStyle/>
          <a:p>
            <a:r>
              <a:rPr lang="en-US" sz="1200" dirty="0" smtClean="0">
                <a:solidFill>
                  <a:srgbClr val="7030A0"/>
                </a:solidFill>
              </a:rPr>
              <a:t>All these ecosystems have many living things in them(Both plants and animals).</a:t>
            </a:r>
          </a:p>
          <a:p>
            <a:r>
              <a:rPr lang="en-US" sz="1200" dirty="0" smtClean="0">
                <a:solidFill>
                  <a:srgbClr val="7030A0"/>
                </a:solidFill>
              </a:rPr>
              <a:t>All these ecosystems also have ground plants (Flowers, bushes, etc.).</a:t>
            </a:r>
          </a:p>
          <a:p>
            <a:r>
              <a:rPr lang="en-US" sz="1200" dirty="0" smtClean="0">
                <a:solidFill>
                  <a:srgbClr val="7030A0"/>
                </a:solidFill>
              </a:rPr>
              <a:t>They all have communities of  animals.</a:t>
            </a:r>
          </a:p>
          <a:p>
            <a:r>
              <a:rPr lang="en-US" sz="1200" dirty="0" smtClean="0">
                <a:solidFill>
                  <a:srgbClr val="7030A0"/>
                </a:solidFill>
              </a:rPr>
              <a:t>They are all livable for the average person.</a:t>
            </a:r>
          </a:p>
          <a:p>
            <a:r>
              <a:rPr lang="en-US" sz="1200" dirty="0" smtClean="0">
                <a:solidFill>
                  <a:srgbClr val="7030A0"/>
                </a:solidFill>
              </a:rPr>
              <a:t>They all have </a:t>
            </a:r>
            <a:r>
              <a:rPr lang="en-US" sz="1200" dirty="0" err="1" smtClean="0">
                <a:solidFill>
                  <a:srgbClr val="7030A0"/>
                </a:solidFill>
              </a:rPr>
              <a:t>abiotic</a:t>
            </a:r>
            <a:r>
              <a:rPr lang="en-US" sz="1200" dirty="0" smtClean="0">
                <a:solidFill>
                  <a:srgbClr val="7030A0"/>
                </a:solidFill>
              </a:rPr>
              <a:t> features.</a:t>
            </a:r>
          </a:p>
          <a:p>
            <a:endParaRPr lang="en-US" sz="1200" dirty="0">
              <a:solidFill>
                <a:srgbClr val="7030A0"/>
              </a:solidFill>
            </a:endParaRPr>
          </a:p>
        </p:txBody>
      </p:sp>
      <p:sp>
        <p:nvSpPr>
          <p:cNvPr id="21" name="TextBox 20"/>
          <p:cNvSpPr txBox="1"/>
          <p:nvPr/>
        </p:nvSpPr>
        <p:spPr>
          <a:xfrm>
            <a:off x="2743200" y="5105400"/>
            <a:ext cx="4038600" cy="1200329"/>
          </a:xfrm>
          <a:prstGeom prst="rect">
            <a:avLst/>
          </a:prstGeom>
          <a:noFill/>
        </p:spPr>
        <p:txBody>
          <a:bodyPr wrap="square" rtlCol="0">
            <a:spAutoFit/>
          </a:bodyPr>
          <a:lstStyle/>
          <a:p>
            <a:r>
              <a:rPr lang="en-US" sz="1200" dirty="0" smtClean="0"/>
              <a:t>The forest is much like the rainforest, except it doesn’t get as much precipitation.  It has less exotic organisms than rainforests and deserts.   It is not as hot as it is in the desert.</a:t>
            </a:r>
          </a:p>
          <a:p>
            <a:r>
              <a:rPr lang="en-US" sz="1200" dirty="0" smtClean="0"/>
              <a:t>   It is not as cold as the rainforest at night.  They could </a:t>
            </a:r>
          </a:p>
          <a:p>
            <a:r>
              <a:rPr lang="en-US" sz="1200" dirty="0" smtClean="0"/>
              <a:t>       only have small ponds, but the rainforests can have</a:t>
            </a:r>
          </a:p>
          <a:p>
            <a:r>
              <a:rPr lang="en-US" sz="1200" dirty="0" smtClean="0"/>
              <a:t>            lakes in them.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133600"/>
            <a:ext cx="9144000" cy="1200329"/>
          </a:xfrm>
          <a:prstGeom prst="rect">
            <a:avLst/>
          </a:prstGeom>
          <a:noFill/>
        </p:spPr>
        <p:txBody>
          <a:bodyPr wrap="square" rtlCol="0">
            <a:spAutoFit/>
          </a:bodyPr>
          <a:lstStyle/>
          <a:p>
            <a:r>
              <a:rPr lang="en-US" sz="2400" dirty="0" smtClean="0">
                <a:solidFill>
                  <a:srgbClr val="002060"/>
                </a:solidFill>
              </a:rPr>
              <a:t>	As you can see, totally opposite ecosystems can be similar in several ways.  Most people don’t realize that.  Everyone thinks that all environments are their own thing.  Think about that.  </a:t>
            </a:r>
            <a:endParaRPr lang="en-US" sz="2400" dirty="0">
              <a:solidFill>
                <a:srgbClr val="00206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0F0F0"/>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230</TotalTime>
  <Words>255</Words>
  <Application>Microsoft Office PowerPoint</Application>
  <PresentationFormat>On-screen Show (4:3)</PresentationFormat>
  <Paragraphs>27</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Slide 1</vt:lpstr>
      <vt:lpstr>Slide 2</vt:lpstr>
      <vt:lpstr>Slide 3</vt:lpstr>
      <vt:lpstr>Slide 4</vt:lpstr>
    </vt:vector>
  </TitlesOfParts>
  <Company>Dysart Unified School District #89</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Ecosystems Are Different and Alike</dc:title>
  <dc:creator>Image Creation Account</dc:creator>
  <cp:lastModifiedBy>Admin</cp:lastModifiedBy>
  <cp:revision>36</cp:revision>
  <dcterms:created xsi:type="dcterms:W3CDTF">2009-10-07T21:24:54Z</dcterms:created>
  <dcterms:modified xsi:type="dcterms:W3CDTF">2009-10-16T03:39:48Z</dcterms:modified>
</cp:coreProperties>
</file>